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PE"/>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PE"/>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FE6417F8-DD58-42E4-B643-D9B07950DAA8}"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B44065C2-915D-4615-A4D2-2FDFE51EA556}"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F607821-32B6-45B9-A45F-8F0D9D9FA712}"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F12815B5-1595-4D61-9A83-7E63E48566E2}"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32D21AE0-6D7D-4449-89F3-A38F7E87726A}"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4ACB0BD5-0D2E-403F-9A56-4E1B3214AA02}"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B649D575-BA32-4D95-9524-194C67EF37F0}"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C591F1B4-3DF5-4A20-989E-0FA020B58368}"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E1102C4A-2B18-44F0-B948-741CAA2C8F3E}"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PE"/>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BDC18FA7-BB59-406C-A929-B1DF65A6BE41}"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PE"/>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PE"/>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A4DD2A50-CDA7-4B3D-9964-BBA299D49658}"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FAA86AFD-C775-4071-A984-EC9A1E37088E}"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4213" y="404813"/>
            <a:ext cx="7772400" cy="936625"/>
          </a:xfrm>
        </p:spPr>
        <p:txBody>
          <a:bodyPr/>
          <a:lstStyle/>
          <a:p>
            <a:r>
              <a:rPr lang="es-ES"/>
              <a:t>La Cultura Helenística</a:t>
            </a:r>
          </a:p>
        </p:txBody>
      </p:sp>
      <p:sp>
        <p:nvSpPr>
          <p:cNvPr id="2051" name="Rectangle 3"/>
          <p:cNvSpPr>
            <a:spLocks noGrp="1" noChangeArrowheads="1"/>
          </p:cNvSpPr>
          <p:nvPr>
            <p:ph type="subTitle" idx="1"/>
          </p:nvPr>
        </p:nvSpPr>
        <p:spPr>
          <a:xfrm>
            <a:off x="468313" y="1341438"/>
            <a:ext cx="8280400" cy="5111750"/>
          </a:xfrm>
        </p:spPr>
        <p:txBody>
          <a:bodyPr/>
          <a:lstStyle/>
          <a:p>
            <a:pPr algn="just"/>
            <a:r>
              <a:rPr lang="es-ES" sz="2800"/>
              <a:t>Surge con la difusión de la cultura griega por todo el mediterráneo oriental hasta la India en el Asia, como consecuencia de las conquistas de Alejandro Magno (356-388 a.c.), y después de su muerte a la edad de 32 años, por las dinastías greco-macedónicas que se repartieron su inmenso imperio.</a:t>
            </a:r>
          </a:p>
          <a:p>
            <a:pPr algn="just"/>
            <a:r>
              <a:rPr lang="es-ES" sz="2800"/>
              <a:t>La cultura griega logra sobrevivir a la conquista romana en el año 168 a.C., e influye en ella, formándose entonces la civilización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476250"/>
            <a:ext cx="8229600" cy="865188"/>
          </a:xfrm>
        </p:spPr>
        <p:txBody>
          <a:bodyPr/>
          <a:lstStyle/>
          <a:p>
            <a:r>
              <a:rPr lang="es-ES"/>
              <a:t>El Epicureísmo</a:t>
            </a:r>
          </a:p>
        </p:txBody>
      </p:sp>
      <p:sp>
        <p:nvSpPr>
          <p:cNvPr id="11267" name="Rectangle 3"/>
          <p:cNvSpPr>
            <a:spLocks noGrp="1" noChangeArrowheads="1"/>
          </p:cNvSpPr>
          <p:nvPr>
            <p:ph type="body" idx="1"/>
          </p:nvPr>
        </p:nvSpPr>
        <p:spPr>
          <a:xfrm>
            <a:off x="457200" y="1484313"/>
            <a:ext cx="8229600" cy="5040312"/>
          </a:xfrm>
        </p:spPr>
        <p:txBody>
          <a:bodyPr/>
          <a:lstStyle/>
          <a:p>
            <a:pPr>
              <a:lnSpc>
                <a:spcPct val="90000"/>
              </a:lnSpc>
            </a:pPr>
            <a:r>
              <a:rPr lang="es-ES"/>
              <a:t>Su fundador es Epicuro de Samos (321-271 a.C.).</a:t>
            </a:r>
          </a:p>
          <a:p>
            <a:pPr>
              <a:lnSpc>
                <a:spcPct val="90000"/>
              </a:lnSpc>
            </a:pPr>
            <a:r>
              <a:rPr lang="es-ES"/>
              <a:t>La lógica de Epicuro era denominada canónica. Como la estoica, la lógica epicúrea es sensualista, porque admite que la sensación siempre es verdadera porque es producida directamente por el objeto (criterio o canón de verdade de la sensación), que repetidas forman el concepto o anticipaciones.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body" idx="1"/>
          </p:nvPr>
        </p:nvSpPr>
        <p:spPr>
          <a:xfrm>
            <a:off x="457200" y="476250"/>
            <a:ext cx="8229600" cy="5976938"/>
          </a:xfrm>
        </p:spPr>
        <p:txBody>
          <a:bodyPr/>
          <a:lstStyle/>
          <a:p>
            <a:r>
              <a:rPr lang="es-ES"/>
              <a:t>El error no está en las sensaciones, sino en las opiniones que el hombre formula sobre ellas.</a:t>
            </a:r>
          </a:p>
          <a:p>
            <a:r>
              <a:rPr lang="es-ES"/>
              <a:t>La razón extiende el conocimiento a las cosas que no se perciben con los sentidos, siempre en estricta armonía con estos.</a:t>
            </a:r>
          </a:p>
          <a:p>
            <a:r>
              <a:rPr lang="es-ES"/>
              <a:t>La física de Epicuro  pretende liberar al hombre de lo misterioso y desconocido, a través de una interpretación mecánica del mundo. Siguiendo a Demócrito excluye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body" idx="1"/>
          </p:nvPr>
        </p:nvSpPr>
        <p:spPr>
          <a:xfrm>
            <a:off x="457200" y="476250"/>
            <a:ext cx="8229600" cy="5976938"/>
          </a:xfrm>
        </p:spPr>
        <p:txBody>
          <a:bodyPr/>
          <a:lstStyle/>
          <a:p>
            <a:pPr>
              <a:buFontTx/>
              <a:buNone/>
            </a:pPr>
            <a:r>
              <a:rPr lang="es-ES"/>
              <a:t>	del origen y evolución del mundo todo designio providencial.</a:t>
            </a:r>
          </a:p>
          <a:p>
            <a:r>
              <a:rPr lang="es-ES"/>
              <a:t>Para Epicuro el alma humana, como todas las cosas está compuesta de átomos; y esta de disuelve con la muerte, más allá de la cual no existe ni dolor ni placer.</a:t>
            </a:r>
          </a:p>
          <a:p>
            <a:r>
              <a:rPr lang="es-ES"/>
              <a:t>La ética de Epicuro hace del placer el principio y el fin de la vida feliz. El máximo placer es la aponía o ausencia total de dolor; y la ausencia de toda turbación es la ataraxia. Este placer solo se alcanza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type="body" idx="1"/>
          </p:nvPr>
        </p:nvSpPr>
        <p:spPr>
          <a:xfrm>
            <a:off x="457200" y="476250"/>
            <a:ext cx="8229600" cy="6048375"/>
          </a:xfrm>
        </p:spPr>
        <p:txBody>
          <a:bodyPr/>
          <a:lstStyle/>
          <a:p>
            <a:pPr>
              <a:buFontTx/>
              <a:buNone/>
            </a:pPr>
            <a:r>
              <a:rPr lang="es-ES"/>
              <a:t>	limitando las necesidades, y distingue entra estas entre naturales e inútiles, y entre las naturales las necesarias y las que no lo son.</a:t>
            </a:r>
          </a:p>
          <a:p>
            <a:r>
              <a:rPr lang="es-ES"/>
              <a:t>Auque Epicuro no reconoce más placeres que los sensible, y reduce el placer mismo a la espera del placer sensible, no puede considerarse su ética como la manifestación de un reducido o vulgar hedonismo.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s-ES"/>
              <a:t>El Eclepticismo</a:t>
            </a:r>
          </a:p>
        </p:txBody>
      </p:sp>
      <p:sp>
        <p:nvSpPr>
          <p:cNvPr id="15363" name="Rectangle 3"/>
          <p:cNvSpPr>
            <a:spLocks noGrp="1" noChangeArrowheads="1"/>
          </p:cNvSpPr>
          <p:nvPr>
            <p:ph type="body" idx="1"/>
          </p:nvPr>
        </p:nvSpPr>
        <p:spPr>
          <a:xfrm>
            <a:off x="457200" y="1600200"/>
            <a:ext cx="8229600" cy="4781550"/>
          </a:xfrm>
        </p:spPr>
        <p:txBody>
          <a:bodyPr/>
          <a:lstStyle/>
          <a:p>
            <a:pPr>
              <a:lnSpc>
                <a:spcPct val="90000"/>
              </a:lnSpc>
            </a:pPr>
            <a:r>
              <a:rPr lang="es-ES"/>
              <a:t>Para el eclepticismo las cosas son verdaderas o falsas, hermosas o feas, buenas o malas no por ´sí mismas, sino por convención (Pirrón).</a:t>
            </a:r>
          </a:p>
          <a:p>
            <a:pPr>
              <a:lnSpc>
                <a:spcPct val="90000"/>
              </a:lnSpc>
            </a:pPr>
            <a:r>
              <a:rPr lang="es-ES"/>
              <a:t>Incluso afirmaban que el hombre no puede saber ni afirmar nada, ni siquiera la ignorancia (Arquesilao).</a:t>
            </a:r>
          </a:p>
          <a:p>
            <a:pPr>
              <a:lnSpc>
                <a:spcPct val="90000"/>
              </a:lnSpc>
            </a:pPr>
            <a:r>
              <a:rPr lang="es-ES"/>
              <a:t>Como el hombre no puede afirmar que dispone de un criterio absoluo de verdad, si dispone de un criterio de credibilidad</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idx="1"/>
          </p:nvPr>
        </p:nvSpPr>
        <p:spPr>
          <a:xfrm>
            <a:off x="457200" y="476250"/>
            <a:ext cx="8229600" cy="5905500"/>
          </a:xfrm>
        </p:spPr>
        <p:txBody>
          <a:bodyPr/>
          <a:lstStyle/>
          <a:p>
            <a:pPr>
              <a:buFontTx/>
              <a:buNone/>
            </a:pPr>
            <a:r>
              <a:rPr lang="es-ES"/>
              <a:t>	que le permite escoger ciertas opiniones como más plausibles que otras (Carnéades).</a:t>
            </a:r>
          </a:p>
          <a:p>
            <a:pPr>
              <a:buFontTx/>
              <a:buNone/>
            </a:pPr>
            <a:endParaRPr lang="es-E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s-ES"/>
              <a:t>El Eclecticismo</a:t>
            </a:r>
          </a:p>
        </p:txBody>
      </p:sp>
      <p:sp>
        <p:nvSpPr>
          <p:cNvPr id="17411" name="Rectangle 3"/>
          <p:cNvSpPr>
            <a:spLocks noGrp="1" noChangeArrowheads="1"/>
          </p:cNvSpPr>
          <p:nvPr>
            <p:ph type="body" idx="1"/>
          </p:nvPr>
        </p:nvSpPr>
        <p:spPr>
          <a:xfrm>
            <a:off x="457200" y="1600200"/>
            <a:ext cx="8229600" cy="4924425"/>
          </a:xfrm>
        </p:spPr>
        <p:txBody>
          <a:bodyPr/>
          <a:lstStyle/>
          <a:p>
            <a:r>
              <a:rPr lang="es-ES"/>
              <a:t>Como se ha dicho, las tres grandes escuelas postaristotélicas: estoicismo, epicureísmo, y ecepticismo coinciden en que la felicidad y el fin del hombre, consisten en volver al hombre indiferente ante las cosas y vicisitudes de la vida.</a:t>
            </a:r>
          </a:p>
          <a:p>
            <a:r>
              <a:rPr lang="es-ES"/>
              <a:t>El eclepticismo intenta conciliar las ideas de estas escuelas con la actitud práctica de las mismas; intento que es favorecido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body" idx="1"/>
          </p:nvPr>
        </p:nvSpPr>
        <p:spPr>
          <a:xfrm>
            <a:off x="457200" y="476250"/>
            <a:ext cx="8229600" cy="5649913"/>
          </a:xfrm>
        </p:spPr>
        <p:txBody>
          <a:bodyPr/>
          <a:lstStyle/>
          <a:p>
            <a:pPr>
              <a:buFontTx/>
              <a:buNone/>
            </a:pPr>
            <a:r>
              <a:rPr lang="es-ES"/>
              <a:t>	por la mentalidad greco-romana de entonces (conquistada Macedonia por los romanos en el año 168 a.C., Grecia se había convertido en una provincia romana) proclive al consensus gentium, o el común acuerdo de todos los hombres.</a:t>
            </a:r>
          </a:p>
          <a:p>
            <a:pPr>
              <a:buFontTx/>
              <a:buNone/>
            </a:pPr>
            <a:endParaRPr lang="es-ES"/>
          </a:p>
          <a:p>
            <a:r>
              <a:rPr lang="es-ES"/>
              <a:t>Cicerón, representante de esta corriente rechaza la concepción mecánica de los epicúreos ya que resulta imposible admitir</a:t>
            </a:r>
          </a:p>
          <a:p>
            <a:endParaRPr lang="es-E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body" idx="1"/>
          </p:nvPr>
        </p:nvSpPr>
        <p:spPr>
          <a:xfrm>
            <a:off x="457200" y="549275"/>
            <a:ext cx="8229600" cy="5759450"/>
          </a:xfrm>
        </p:spPr>
        <p:txBody>
          <a:bodyPr/>
          <a:lstStyle/>
          <a:p>
            <a:pPr>
              <a:buFontTx/>
              <a:buNone/>
            </a:pPr>
            <a:r>
              <a:rPr lang="es-ES"/>
              <a:t>	que el mundo haya sido formado por fuerzas invisibles. </a:t>
            </a:r>
          </a:p>
          <a:p>
            <a:r>
              <a:rPr lang="es-ES"/>
              <a:t>En la escuela peripatética (Andrónico de Rodas) el eclecticismo influye en Tplomeo y en el médico Galeno, ambos del siglo II a.C.</a:t>
            </a:r>
          </a:p>
          <a:p>
            <a:r>
              <a:rPr lang="es-ES"/>
              <a:t>Tolomeo es famoso por su texto Almagesto, sobre la astronomía geocéntrica.Galeno, sostiene que la salud es una justa proporción de cuatro líquidos (sangre, linfa, bilis amarilla y bilis negra.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457200" y="476250"/>
            <a:ext cx="8229600" cy="5976938"/>
          </a:xfrm>
        </p:spPr>
        <p:txBody>
          <a:bodyPr/>
          <a:lstStyle/>
          <a:p>
            <a:r>
              <a:rPr lang="es-ES"/>
              <a:t>Helenística-romana, en la que la Polis deja de tener el lugar que tenía en la civilización griega clásica, en tanto que en el período helenístico la Polis pierde la autonomía que caracterizara al mundo griego.</a:t>
            </a:r>
          </a:p>
          <a:p>
            <a:r>
              <a:rPr lang="es-ES"/>
              <a:t>Características de la Cultura helenística:</a:t>
            </a:r>
          </a:p>
          <a:p>
            <a:pPr>
              <a:buFontTx/>
              <a:buNone/>
            </a:pPr>
            <a:r>
              <a:rPr lang="es-ES"/>
              <a:t>	a) Cosmopolitismo: la inestabilidad de las monarquías herederas del imperio de Alejandro y la difusión de la cultura griega, su influencia en otras culturas y la que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57200" y="404813"/>
            <a:ext cx="8229600" cy="5976937"/>
          </a:xfrm>
        </p:spPr>
        <p:txBody>
          <a:bodyPr/>
          <a:lstStyle/>
          <a:p>
            <a:pPr algn="just">
              <a:buFontTx/>
              <a:buNone/>
            </a:pPr>
            <a:r>
              <a:rPr lang="es-ES" sz="2800"/>
              <a:t>	recibe, favorece un sentimiento cosmopolita, sobre todo en los sabios que se ponía más allá de las culturas particulares.</a:t>
            </a:r>
          </a:p>
          <a:p>
            <a:pPr algn="just">
              <a:buFontTx/>
              <a:buNone/>
            </a:pPr>
            <a:r>
              <a:rPr lang="es-ES" sz="2800"/>
              <a:t>	b) Carácter erudito y especialístico: las relaciones con grandes culturas del pasado hace que aparesca la exigencia de especialización, con lo que surge un nuevo tipo de científico que cultiva una sola ciencia (Ptolomeo, astronomía, Galeno, medicina; la gramatica se cultiva como una ciencia que da nacimiento a la filología) </a:t>
            </a:r>
          </a:p>
          <a:p>
            <a:pPr algn="just">
              <a:buFontTx/>
              <a:buNone/>
            </a:pPr>
            <a:r>
              <a:rPr lang="es-ES" sz="2800"/>
              <a:t>	c) Predominio de las exigencias ético-religiosas en la filosofía: la religiosidad y la moral se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457200" y="404813"/>
            <a:ext cx="8229600" cy="5976937"/>
          </a:xfrm>
        </p:spPr>
        <p:txBody>
          <a:bodyPr/>
          <a:lstStyle/>
          <a:p>
            <a:pPr>
              <a:lnSpc>
                <a:spcPct val="90000"/>
              </a:lnSpc>
              <a:buFontTx/>
              <a:buNone/>
            </a:pPr>
            <a:r>
              <a:rPr lang="es-ES" sz="2800"/>
              <a:t>	piensan en relación al destino individual del hombre, y pierde el sentido que tuviera en la Polis griega a través de los valores y la práctica política en la comunidad.</a:t>
            </a:r>
          </a:p>
          <a:p>
            <a:pPr>
              <a:lnSpc>
                <a:spcPct val="90000"/>
              </a:lnSpc>
            </a:pPr>
            <a:r>
              <a:rPr lang="es-ES" sz="2800"/>
              <a:t>La cultura helenística en su inicio se denomina en general alejandrina, debido a que Alejandría (ciudad situada al norete de Ejipto, en el delta del río Nilo, fundada por Alejandro en el año 332 a.C.) se convierte convierte en uno de los centros más importantes de la cultura científica y leteraria. Pero, Atenas, con la escuela platónica (Academia), y la escuela aristótelica (Liceo), sigue siendo el centro de la filosofía; también porque desde fines del siglo IV a.C.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457200" y="476250"/>
            <a:ext cx="8229600" cy="5905500"/>
          </a:xfrm>
        </p:spPr>
        <p:txBody>
          <a:bodyPr/>
          <a:lstStyle/>
          <a:p>
            <a:pPr>
              <a:buFontTx/>
              <a:buNone/>
            </a:pPr>
            <a:r>
              <a:rPr lang="es-ES"/>
              <a:t>	surgen dos nuevas escuelas, la estoica (</a:t>
            </a:r>
            <a:r>
              <a:rPr lang="es-ES" i="1"/>
              <a:t>poikile stoá</a:t>
            </a:r>
            <a:r>
              <a:rPr lang="es-ES"/>
              <a:t>), y la epicurea, llamda también ‘escuela del jardín’ por su sede. También surge en este tiempo el escepticismo. La influencia de la ‘Escuela de Atenas’ dura hasta el año 529 cuando el emperador del imperio romano de oriente, Justiniano mandó cerrarla.</a:t>
            </a:r>
          </a:p>
          <a:p>
            <a:pPr>
              <a:buFontTx/>
              <a:buNone/>
            </a:pPr>
            <a:endParaRPr lang="es-E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95288" y="333375"/>
            <a:ext cx="8229600" cy="792163"/>
          </a:xfrm>
        </p:spPr>
        <p:txBody>
          <a:bodyPr/>
          <a:lstStyle/>
          <a:p>
            <a:r>
              <a:rPr lang="es-ES"/>
              <a:t>El Estoicismo</a:t>
            </a:r>
          </a:p>
        </p:txBody>
      </p:sp>
      <p:sp>
        <p:nvSpPr>
          <p:cNvPr id="7171" name="Rectangle 3"/>
          <p:cNvSpPr>
            <a:spLocks noGrp="1" noChangeArrowheads="1"/>
          </p:cNvSpPr>
          <p:nvPr>
            <p:ph type="body" idx="1"/>
          </p:nvPr>
        </p:nvSpPr>
        <p:spPr>
          <a:xfrm>
            <a:off x="457200" y="1196975"/>
            <a:ext cx="8229600" cy="5327650"/>
          </a:xfrm>
        </p:spPr>
        <p:txBody>
          <a:bodyPr/>
          <a:lstStyle/>
          <a:p>
            <a:pPr>
              <a:lnSpc>
                <a:spcPct val="90000"/>
              </a:lnSpc>
            </a:pPr>
            <a:r>
              <a:rPr lang="es-ES"/>
              <a:t>Sus representantes son Zenón Cleates y Crisipo, entre 336 y 208 a.C.</a:t>
            </a:r>
          </a:p>
          <a:p>
            <a:pPr>
              <a:lnSpc>
                <a:spcPct val="90000"/>
              </a:lnSpc>
            </a:pPr>
            <a:r>
              <a:rPr lang="es-ES"/>
              <a:t>Distingieron entre la lógica dialéctica (del pensamiento), y la lógica retórica de los discurso y la palabra. Pretendieron que la lógica encuentre un criterio de la verdad, y señalaron que este estaba en la representación cataléptica o comprensiva, por la cual el objeto es captado por el intelecto, o por la cual este se manifiesta al intelecto.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457200" y="404813"/>
            <a:ext cx="8229600" cy="5976937"/>
          </a:xfrm>
        </p:spPr>
        <p:txBody>
          <a:bodyPr/>
          <a:lstStyle/>
          <a:p>
            <a:r>
              <a:rPr lang="es-ES"/>
              <a:t>Así, para los estoicos el alma o intelecto era una </a:t>
            </a:r>
            <a:r>
              <a:rPr lang="es-ES" i="1"/>
              <a:t>tabula rasa </a:t>
            </a:r>
            <a:r>
              <a:rPr lang="es-ES"/>
              <a:t>sobre la cual se inscriben los signos producidos por las cosas; estos signos permiten que se formen los conocimientos universales o conceptos denominados anticipaciones, ya que al acumularse sirven para reconocer después a los objetos con la forma de su concepto, p.e. árbol, hombre, etc. Así, los estoicos son empíricos; y no aceptan las </a:t>
            </a:r>
            <a:r>
              <a:rPr lang="es-ES" i="1"/>
              <a:t>ideas</a:t>
            </a:r>
            <a:r>
              <a:rPr lang="es-ES"/>
              <a:t> platónicas, ni las </a:t>
            </a:r>
            <a:r>
              <a:rPr lang="es-ES" i="1"/>
              <a:t>formas</a:t>
            </a:r>
            <a:r>
              <a:rPr lang="es-ES"/>
              <a:t> aristotélicas.</a:t>
            </a:r>
            <a:endParaRPr lang="es-ES" i="1"/>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type="body" idx="1"/>
          </p:nvPr>
        </p:nvSpPr>
        <p:spPr>
          <a:xfrm>
            <a:off x="457200" y="476250"/>
            <a:ext cx="8229600" cy="5649913"/>
          </a:xfrm>
        </p:spPr>
        <p:txBody>
          <a:bodyPr/>
          <a:lstStyle/>
          <a:p>
            <a:pPr>
              <a:lnSpc>
                <a:spcPct val="90000"/>
              </a:lnSpc>
            </a:pPr>
            <a:r>
              <a:rPr lang="es-ES"/>
              <a:t>La física estoica considera que la materia es pasiva, y que el principio activo es Dios o lo que es lo mismo, la razón, que actúa sobre la materia, la anima y la forma produciendo todas las cosas que componen el mundo. Esta postura inmanentista del mundo, hizo que esta postura fuera considerada panteista.</a:t>
            </a:r>
          </a:p>
          <a:p>
            <a:pPr>
              <a:lnSpc>
                <a:spcPct val="90000"/>
              </a:lnSpc>
            </a:pPr>
            <a:r>
              <a:rPr lang="es-ES"/>
              <a:t>Influidos por Heráclito sostenían que el orden del mundo no cambia al haber sido establecido por Dios, y que se repite idéntico en sus realizaciones sucesivas.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a:xfrm>
            <a:off x="457200" y="476250"/>
            <a:ext cx="8229600" cy="5976938"/>
          </a:xfrm>
        </p:spPr>
        <p:txBody>
          <a:bodyPr/>
          <a:lstStyle/>
          <a:p>
            <a:r>
              <a:rPr lang="es-ES"/>
              <a:t>En este orden no existe el mal (injusticia, error, etc.), y que la injusticia o el error son condiciones para el bien. Sostienen que el alma humana es una partícula del </a:t>
            </a:r>
            <a:r>
              <a:rPr lang="es-ES" i="1"/>
              <a:t>pneuma</a:t>
            </a:r>
            <a:r>
              <a:rPr lang="es-ES"/>
              <a:t> universal, al que retorna al morir el cuerpo.</a:t>
            </a:r>
          </a:p>
          <a:p>
            <a:r>
              <a:rPr lang="es-ES"/>
              <a:t>La ética estoica tiene como máxima ‘Vive de acuerdo con la naturaleza’. Excluyen toda pasión y postulan que debe extirparse, para vivir en conformidad con el orden cósmico y alcanzar la felicidad.</a:t>
            </a:r>
          </a:p>
        </p:txBody>
      </p:sp>
    </p:spTree>
  </p:cSld>
  <p:clrMapOvr>
    <a:masterClrMapping/>
  </p:clrMapOvr>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204</TotalTime>
  <Words>732</Words>
  <Application>Microsoft Office PowerPoint</Application>
  <PresentationFormat>Presentación en pantalla (4:3)</PresentationFormat>
  <Paragraphs>45</Paragraphs>
  <Slides>18</Slides>
  <Notes>0</Notes>
  <HiddenSlides>0</HiddenSlides>
  <MMClips>0</MMClips>
  <ScaleCrop>false</ScaleCrop>
  <HeadingPairs>
    <vt:vector size="6" baseType="variant">
      <vt:variant>
        <vt:lpstr>Fuentes usadas</vt:lpstr>
      </vt:variant>
      <vt:variant>
        <vt:i4>1</vt:i4>
      </vt:variant>
      <vt:variant>
        <vt:lpstr>Tema</vt:lpstr>
      </vt:variant>
      <vt:variant>
        <vt:i4>1</vt:i4>
      </vt:variant>
      <vt:variant>
        <vt:lpstr>Títulos de diapositiva</vt:lpstr>
      </vt:variant>
      <vt:variant>
        <vt:i4>18</vt:i4>
      </vt:variant>
    </vt:vector>
  </HeadingPairs>
  <TitlesOfParts>
    <vt:vector size="20" baseType="lpstr">
      <vt:lpstr>Arial</vt:lpstr>
      <vt:lpstr>Diseño predeterminado</vt:lpstr>
      <vt:lpstr>La Cultura Helenística</vt:lpstr>
      <vt:lpstr>Diapositiva 2</vt:lpstr>
      <vt:lpstr>Diapositiva 3</vt:lpstr>
      <vt:lpstr>Diapositiva 4</vt:lpstr>
      <vt:lpstr>Diapositiva 5</vt:lpstr>
      <vt:lpstr>El Estoicismo</vt:lpstr>
      <vt:lpstr>Diapositiva 7</vt:lpstr>
      <vt:lpstr>Diapositiva 8</vt:lpstr>
      <vt:lpstr>Diapositiva 9</vt:lpstr>
      <vt:lpstr>El Epicureísmo</vt:lpstr>
      <vt:lpstr>Diapositiva 11</vt:lpstr>
      <vt:lpstr>Diapositiva 12</vt:lpstr>
      <vt:lpstr>Diapositiva 13</vt:lpstr>
      <vt:lpstr>El Eclepticismo</vt:lpstr>
      <vt:lpstr>Diapositiva 15</vt:lpstr>
      <vt:lpstr>El Eclecticismo</vt:lpstr>
      <vt:lpstr>Diapositiva 17</vt:lpstr>
      <vt:lpstr>Diapositiva 18</vt:lpstr>
    </vt:vector>
  </TitlesOfParts>
  <Company>urP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Cultura Helenística</dc:title>
  <dc:creator>Usuario</dc:creator>
  <cp:lastModifiedBy>Gerardo Lazaro</cp:lastModifiedBy>
  <cp:revision>23</cp:revision>
  <dcterms:created xsi:type="dcterms:W3CDTF">2009-04-14T19:42:48Z</dcterms:created>
  <dcterms:modified xsi:type="dcterms:W3CDTF">2009-04-19T16:35:28Z</dcterms:modified>
</cp:coreProperties>
</file>